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6" r:id="rId4"/>
    <p:sldId id="269" r:id="rId5"/>
    <p:sldId id="271" r:id="rId6"/>
    <p:sldId id="267" r:id="rId7"/>
    <p:sldId id="268" r:id="rId8"/>
    <p:sldId id="263" r:id="rId9"/>
    <p:sldId id="270" r:id="rId10"/>
    <p:sldId id="264" r:id="rId11"/>
    <p:sldId id="276" r:id="rId12"/>
    <p:sldId id="262" r:id="rId13"/>
    <p:sldId id="272" r:id="rId14"/>
    <p:sldId id="273" r:id="rId15"/>
    <p:sldId id="274" r:id="rId16"/>
    <p:sldId id="27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66"/>
    <p:restoredTop sz="94670"/>
  </p:normalViewPr>
  <p:slideViewPr>
    <p:cSldViewPr>
      <p:cViewPr varScale="1">
        <p:scale>
          <a:sx n="96" d="100"/>
          <a:sy n="96" d="100"/>
        </p:scale>
        <p:origin x="84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7A5BF8-7C28-7344-A699-6466F5385311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1F0A8-E8D9-BB47-A081-937AC4C44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693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2F44-EAA4-4CC1-88D2-8EB9B989C98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DE66-D625-4A00-826A-B12B47A01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1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2F44-EAA4-4CC1-88D2-8EB9B989C98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DE66-D625-4A00-826A-B12B47A01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97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2F44-EAA4-4CC1-88D2-8EB9B989C98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DE66-D625-4A00-826A-B12B47A01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755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2F44-EAA4-4CC1-88D2-8EB9B989C98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DE66-D625-4A00-826A-B12B47A01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650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2F44-EAA4-4CC1-88D2-8EB9B989C98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DE66-D625-4A00-826A-B12B47A01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313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2F44-EAA4-4CC1-88D2-8EB9B989C98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DE66-D625-4A00-826A-B12B47A01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575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2F44-EAA4-4CC1-88D2-8EB9B989C98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DE66-D625-4A00-826A-B12B47A01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025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2F44-EAA4-4CC1-88D2-8EB9B989C98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DE66-D625-4A00-826A-B12B47A01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734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2F44-EAA4-4CC1-88D2-8EB9B989C98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DE66-D625-4A00-826A-B12B47A01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083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2F44-EAA4-4CC1-88D2-8EB9B989C98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DE66-D625-4A00-826A-B12B47A01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52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2F44-EAA4-4CC1-88D2-8EB9B989C98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DE66-D625-4A00-826A-B12B47A01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222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F2F44-EAA4-4CC1-88D2-8EB9B989C98D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ADE66-D625-4A00-826A-B12B47A01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8931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CT Perfusion Basics</a:t>
            </a:r>
          </a:p>
        </p:txBody>
      </p:sp>
    </p:spTree>
    <p:extLst>
      <p:ext uri="{BB962C8B-B14F-4D97-AF65-F5344CB8AC3E}">
        <p14:creationId xmlns:p14="http://schemas.microsoft.com/office/powerpoint/2010/main" val="731901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40" b="60264"/>
          <a:stretch/>
        </p:blipFill>
        <p:spPr bwMode="auto">
          <a:xfrm>
            <a:off x="228600" y="4638675"/>
            <a:ext cx="6124575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terms to know in stroke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6934200" cy="3352799"/>
          </a:xfrm>
        </p:spPr>
        <p:txBody>
          <a:bodyPr>
            <a:normAutofit fontScale="77500" lnSpcReduction="20000"/>
          </a:bodyPr>
          <a:lstStyle/>
          <a:p>
            <a:r>
              <a:rPr lang="en-US" sz="2000" dirty="0">
                <a:solidFill>
                  <a:srgbClr val="FF33CC"/>
                </a:solidFill>
              </a:rPr>
              <a:t>Core</a:t>
            </a:r>
          </a:p>
          <a:p>
            <a:pPr lvl="1"/>
            <a:r>
              <a:rPr lang="en-US" sz="2000" dirty="0"/>
              <a:t>Infarcted brain, not salvageable</a:t>
            </a:r>
          </a:p>
          <a:p>
            <a:pPr lvl="1"/>
            <a:r>
              <a:rPr lang="en-US" sz="2000" dirty="0"/>
              <a:t>Depicted by reduction of cerebral blood flow (CBF) less than 30% of normal (</a:t>
            </a:r>
            <a:r>
              <a:rPr lang="en-US" sz="2000" dirty="0">
                <a:solidFill>
                  <a:srgbClr val="FF0000"/>
                </a:solidFill>
              </a:rPr>
              <a:t>CBF &lt;30% volume</a:t>
            </a:r>
            <a:r>
              <a:rPr lang="en-US" sz="2000" dirty="0"/>
              <a:t> in mL)</a:t>
            </a:r>
          </a:p>
          <a:p>
            <a:pPr lvl="1"/>
            <a:r>
              <a:rPr lang="en-US" sz="2000" dirty="0"/>
              <a:t>Essentially </a:t>
            </a:r>
            <a:r>
              <a:rPr lang="en-US" sz="2000" dirty="0">
                <a:solidFill>
                  <a:srgbClr val="FFFF00"/>
                </a:solidFill>
              </a:rPr>
              <a:t>equivalent to area of diffusion restriction</a:t>
            </a:r>
            <a:r>
              <a:rPr lang="en-US" sz="2000" dirty="0"/>
              <a:t> seen on MRI</a:t>
            </a:r>
          </a:p>
          <a:p>
            <a:r>
              <a:rPr lang="en-US" sz="2000" dirty="0">
                <a:solidFill>
                  <a:srgbClr val="00FF00"/>
                </a:solidFill>
              </a:rPr>
              <a:t>Penumbra</a:t>
            </a:r>
          </a:p>
          <a:p>
            <a:pPr lvl="1"/>
            <a:r>
              <a:rPr lang="en-US" sz="2000" dirty="0"/>
              <a:t>Hypoperfused brain at risk for progression to infarction, salvageable</a:t>
            </a:r>
          </a:p>
          <a:p>
            <a:pPr lvl="1"/>
            <a:r>
              <a:rPr lang="en-US" sz="2000" dirty="0"/>
              <a:t>Usually located around the ischemic core, and </a:t>
            </a:r>
            <a:r>
              <a:rPr lang="en-US" sz="2000" dirty="0">
                <a:solidFill>
                  <a:srgbClr val="FFFF00"/>
                </a:solidFill>
              </a:rPr>
              <a:t>represents target of reperfusion therapy</a:t>
            </a:r>
          </a:p>
          <a:p>
            <a:pPr lvl="1"/>
            <a:r>
              <a:rPr lang="en-US" sz="2000" dirty="0"/>
              <a:t>Is represented by total area of hypoperfused brain MINUS infarcted core</a:t>
            </a:r>
          </a:p>
          <a:p>
            <a:pPr lvl="1"/>
            <a:r>
              <a:rPr lang="en-US" sz="2000" dirty="0"/>
              <a:t>Depicted by prolonged time it takes for contrast to reach and traverse areas of the brain. Most commonly used threshold in CTP is </a:t>
            </a:r>
            <a:r>
              <a:rPr lang="en-US" sz="2000" dirty="0">
                <a:solidFill>
                  <a:srgbClr val="FF0000"/>
                </a:solidFill>
              </a:rPr>
              <a:t>Tmax &gt; 6s</a:t>
            </a:r>
            <a:r>
              <a:rPr lang="en-US" sz="2000" dirty="0"/>
              <a:t>.</a:t>
            </a:r>
          </a:p>
          <a:p>
            <a:pPr lvl="1"/>
            <a:endParaRPr lang="en-US" sz="2000" dirty="0"/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4343400"/>
            <a:ext cx="215265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9401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terms to know in stroke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2238"/>
            <a:ext cx="6019800" cy="4627562"/>
          </a:xfrm>
        </p:spPr>
        <p:txBody>
          <a:bodyPr>
            <a:normAutofit/>
          </a:bodyPr>
          <a:lstStyle/>
          <a:p>
            <a:r>
              <a:rPr lang="en-US" sz="1800" dirty="0"/>
              <a:t>Time to Peak (TTP)</a:t>
            </a:r>
          </a:p>
          <a:p>
            <a:pPr lvl="1"/>
            <a:r>
              <a:rPr lang="en-US" sz="1600" dirty="0"/>
              <a:t>Length of time in seconds to reach peak voxel enhancement</a:t>
            </a:r>
          </a:p>
          <a:p>
            <a:pPr lvl="1"/>
            <a:r>
              <a:rPr lang="en-US" sz="1600" dirty="0"/>
              <a:t>Indicator of delayed flow in the setting of stenosis or occlusion</a:t>
            </a:r>
          </a:p>
          <a:p>
            <a:pPr lvl="1"/>
            <a:r>
              <a:rPr lang="en-US" sz="1600" dirty="0"/>
              <a:t>Increased when abnormal</a:t>
            </a:r>
          </a:p>
          <a:p>
            <a:r>
              <a:rPr lang="en-US" sz="1800" dirty="0"/>
              <a:t>Mean Transit Time (MTT)</a:t>
            </a:r>
          </a:p>
          <a:p>
            <a:pPr lvl="1"/>
            <a:r>
              <a:rPr lang="en-US" sz="1600" dirty="0"/>
              <a:t>Length of time in seconds for blood to move from arteries</a:t>
            </a:r>
            <a:r>
              <a:rPr lang="en-US" sz="1600" dirty="0">
                <a:sym typeface="Wingdings"/>
              </a:rPr>
              <a:t> -&gt; capillaries -&gt; veins</a:t>
            </a:r>
          </a:p>
          <a:p>
            <a:pPr lvl="1"/>
            <a:r>
              <a:rPr lang="en-US" sz="1600" dirty="0">
                <a:sym typeface="Wingdings"/>
              </a:rPr>
              <a:t>Increase indicates vasodilatory response to reduced flow</a:t>
            </a:r>
          </a:p>
          <a:p>
            <a:pPr lvl="1"/>
            <a:r>
              <a:rPr lang="en-US" sz="1600" dirty="0">
                <a:sym typeface="Wingdings"/>
              </a:rPr>
              <a:t>MTT = CBV/CBF</a:t>
            </a:r>
          </a:p>
          <a:p>
            <a:r>
              <a:rPr lang="en-US" sz="2000" dirty="0">
                <a:sym typeface="Wingdings"/>
              </a:rPr>
              <a:t>Time to maximum (</a:t>
            </a:r>
            <a:r>
              <a:rPr lang="en-US" sz="2000" dirty="0">
                <a:solidFill>
                  <a:srgbClr val="FF0000"/>
                </a:solidFill>
                <a:sym typeface="Wingdings"/>
              </a:rPr>
              <a:t>Tmax</a:t>
            </a:r>
            <a:r>
              <a:rPr lang="en-US" sz="2000" dirty="0">
                <a:sym typeface="Wingdings"/>
              </a:rPr>
              <a:t>)</a:t>
            </a:r>
          </a:p>
          <a:p>
            <a:pPr lvl="1"/>
            <a:r>
              <a:rPr lang="en-US" sz="1600" dirty="0">
                <a:sym typeface="Wingdings"/>
              </a:rPr>
              <a:t>Time at which maximum value of residue function occurs after deconvolution</a:t>
            </a:r>
          </a:p>
          <a:p>
            <a:pPr lvl="1"/>
            <a:r>
              <a:rPr lang="en-US" sz="1600" dirty="0">
                <a:sym typeface="Wingdings"/>
              </a:rPr>
              <a:t>Represents delayed arrival of contrast bolus</a:t>
            </a:r>
          </a:p>
          <a:p>
            <a:endParaRPr lang="en-US" sz="2000" dirty="0">
              <a:sym typeface="Wingding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5876" y="1905000"/>
            <a:ext cx="3166383" cy="2971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019800"/>
            <a:ext cx="7485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Tmax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CBF</a:t>
            </a:r>
            <a:r>
              <a:rPr lang="en-US" dirty="0"/>
              <a:t> are the main parameters used to determine core and penumbra</a:t>
            </a:r>
          </a:p>
        </p:txBody>
      </p:sp>
    </p:spTree>
    <p:extLst>
      <p:ext uri="{BB962C8B-B14F-4D97-AF65-F5344CB8AC3E}">
        <p14:creationId xmlns:p14="http://schemas.microsoft.com/office/powerpoint/2010/main" val="1174387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terms to know in stroke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03338"/>
            <a:ext cx="5867400" cy="4830763"/>
          </a:xfrm>
        </p:spPr>
        <p:txBody>
          <a:bodyPr>
            <a:normAutofit/>
          </a:bodyPr>
          <a:lstStyle/>
          <a:p>
            <a:r>
              <a:rPr lang="en-US" sz="2000" dirty="0">
                <a:sym typeface="Wingdings"/>
              </a:rPr>
              <a:t>Cerebral blood volume (CBV)</a:t>
            </a:r>
          </a:p>
          <a:p>
            <a:pPr lvl="1"/>
            <a:r>
              <a:rPr lang="en-US" sz="1800" dirty="0">
                <a:sym typeface="Wingdings"/>
              </a:rPr>
              <a:t>Volume flow rate through cerebral vasculature per unit time (ml/100g of brain tissue)</a:t>
            </a:r>
          </a:p>
          <a:p>
            <a:pPr lvl="1"/>
            <a:r>
              <a:rPr lang="en-US" sz="1800" dirty="0">
                <a:sym typeface="Wingdings"/>
              </a:rPr>
              <a:t>Penumbra may demonstrate normal or increased CBV with autoregulation</a:t>
            </a:r>
          </a:p>
          <a:p>
            <a:r>
              <a:rPr lang="en-US" sz="2200" dirty="0">
                <a:sym typeface="Wingdings"/>
              </a:rPr>
              <a:t>Cerebral blood flow (</a:t>
            </a:r>
            <a:r>
              <a:rPr lang="en-US" sz="2200" dirty="0">
                <a:solidFill>
                  <a:srgbClr val="FF0000"/>
                </a:solidFill>
                <a:sym typeface="Wingdings"/>
              </a:rPr>
              <a:t>CBF</a:t>
            </a:r>
            <a:r>
              <a:rPr lang="en-US" sz="2200" dirty="0">
                <a:sym typeface="Wingdings"/>
              </a:rPr>
              <a:t>)</a:t>
            </a:r>
          </a:p>
          <a:p>
            <a:pPr lvl="1"/>
            <a:r>
              <a:rPr lang="en-US" sz="1700" dirty="0">
                <a:sym typeface="Wingdings"/>
              </a:rPr>
              <a:t>Amount of blood flowing through capillaries per unit time per unit tissue (ml/min/100g brain tissue)</a:t>
            </a:r>
          </a:p>
          <a:p>
            <a:pPr lvl="1"/>
            <a:r>
              <a:rPr lang="en-US" sz="1700" dirty="0">
                <a:sym typeface="Wingdings"/>
              </a:rPr>
              <a:t>Identifies areas of low blood flow (hypoperfusion)</a:t>
            </a:r>
          </a:p>
          <a:p>
            <a:pPr lvl="1"/>
            <a:r>
              <a:rPr lang="en-US" sz="1700" dirty="0">
                <a:sym typeface="Wingdings"/>
              </a:rPr>
              <a:t>Infarct core displays decreased CBF by &lt;30%</a:t>
            </a:r>
          </a:p>
          <a:p>
            <a:r>
              <a:rPr lang="en-US" sz="2100" dirty="0">
                <a:sym typeface="Wingdings"/>
              </a:rPr>
              <a:t>Mismatch Volume and Mismatch Ratio</a:t>
            </a:r>
          </a:p>
          <a:p>
            <a:pPr lvl="1"/>
            <a:r>
              <a:rPr lang="en-US" sz="1700" dirty="0">
                <a:sym typeface="Wingdings"/>
              </a:rPr>
              <a:t>Mismatch volume = Difference in volume between total hypoperfused area and core infarct, </a:t>
            </a:r>
            <a:r>
              <a:rPr lang="en-US" sz="1700" dirty="0">
                <a:solidFill>
                  <a:srgbClr val="FFFF00"/>
                </a:solidFill>
                <a:sym typeface="Wingdings"/>
              </a:rPr>
              <a:t>equals penumbra</a:t>
            </a:r>
          </a:p>
          <a:p>
            <a:pPr lvl="1"/>
            <a:r>
              <a:rPr lang="en-US" sz="1700" dirty="0">
                <a:sym typeface="Wingdings"/>
              </a:rPr>
              <a:t>Mismatch ratio = Ratio of total hypoperfused area and core infarct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6019800"/>
            <a:ext cx="7485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Tmax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CBF</a:t>
            </a:r>
            <a:r>
              <a:rPr lang="en-US" dirty="0"/>
              <a:t> are the main parameters used to determine core and penumbra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1905000"/>
            <a:ext cx="3166383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05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What it looks like </a:t>
            </a:r>
            <a:r>
              <a:rPr lang="en-US" sz="1600" dirty="0"/>
              <a:t>(RAPID software, update with </a:t>
            </a:r>
            <a:r>
              <a:rPr lang="en-US" sz="1600" dirty="0" err="1"/>
              <a:t>Viz</a:t>
            </a:r>
            <a:r>
              <a:rPr lang="en-US" sz="1600" dirty="0"/>
              <a:t> AI when have examples)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86400" cy="2590799"/>
          </a:xfrm>
        </p:spPr>
        <p:txBody>
          <a:bodyPr>
            <a:normAutofit/>
          </a:bodyPr>
          <a:lstStyle/>
          <a:p>
            <a:r>
              <a:rPr lang="en-US" sz="1400" dirty="0"/>
              <a:t>Color maps corresponding to the 2 slabs obtained (below)</a:t>
            </a:r>
          </a:p>
          <a:p>
            <a:r>
              <a:rPr lang="en-US" sz="1400" dirty="0"/>
              <a:t>Need to use the </a:t>
            </a:r>
            <a:r>
              <a:rPr lang="en-US" sz="1400" dirty="0">
                <a:solidFill>
                  <a:srgbClr val="FFFF00"/>
                </a:solidFill>
              </a:rPr>
              <a:t>TOTAL </a:t>
            </a:r>
            <a:r>
              <a:rPr lang="en-US" sz="1400" dirty="0"/>
              <a:t>values provided which sums the two slabs for better coverage</a:t>
            </a:r>
          </a:p>
          <a:p>
            <a:r>
              <a:rPr lang="en-US" sz="1400" dirty="0"/>
              <a:t>Color maps also provided (right, different example), can help with assessing global picture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812"/>
          <a:stretch/>
        </p:blipFill>
        <p:spPr bwMode="auto">
          <a:xfrm>
            <a:off x="6019800" y="1491507"/>
            <a:ext cx="2928938" cy="484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49"/>
          <a:stretch/>
        </p:blipFill>
        <p:spPr bwMode="auto">
          <a:xfrm>
            <a:off x="761999" y="3048000"/>
            <a:ext cx="447703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1933574" y="6054454"/>
            <a:ext cx="2028825" cy="488404"/>
          </a:xfrm>
          <a:prstGeom prst="ellipse">
            <a:avLst/>
          </a:prstGeom>
          <a:noFill/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58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to answer by 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Hemorrhagic versus ischemic stroke?</a:t>
            </a:r>
          </a:p>
          <a:p>
            <a:pPr lvl="1"/>
            <a:r>
              <a:rPr lang="en-US" dirty="0"/>
              <a:t>Noncontrast head CT</a:t>
            </a:r>
          </a:p>
          <a:p>
            <a:r>
              <a:rPr lang="en-US" dirty="0"/>
              <a:t>Evidence of large vessel occlusion?</a:t>
            </a:r>
          </a:p>
          <a:p>
            <a:pPr lvl="1"/>
            <a:r>
              <a:rPr lang="en-US" dirty="0"/>
              <a:t>CT angiography</a:t>
            </a:r>
          </a:p>
          <a:p>
            <a:r>
              <a:rPr lang="en-US" dirty="0"/>
              <a:t>What tissue is infarcted (core) and what is salvageable (penumbra)?</a:t>
            </a:r>
          </a:p>
          <a:p>
            <a:pPr lvl="1"/>
            <a:r>
              <a:rPr lang="en-US" dirty="0"/>
              <a:t>CT perfusion</a:t>
            </a:r>
          </a:p>
        </p:txBody>
      </p:sp>
    </p:spTree>
    <p:extLst>
      <p:ext uri="{BB962C8B-B14F-4D97-AF65-F5344CB8AC3E}">
        <p14:creationId xmlns:p14="http://schemas.microsoft.com/office/powerpoint/2010/main" val="1559006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of CT Perfusion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Monitor first pass of contrast bolus through cerebral circulation</a:t>
            </a:r>
          </a:p>
          <a:p>
            <a:pPr lvl="1"/>
            <a:r>
              <a:rPr lang="en-US" dirty="0"/>
              <a:t>Usually performed at 2 separate slabs to maximize coverage with first slab parallel to and just above the orbital roof, and the second more superiorly to avoid any overlap in slabs</a:t>
            </a:r>
          </a:p>
          <a:p>
            <a:pPr lvl="1"/>
            <a:r>
              <a:rPr lang="en-US" dirty="0"/>
              <a:t>Power injection at between 4-7 mL/sec</a:t>
            </a:r>
          </a:p>
          <a:p>
            <a:r>
              <a:rPr lang="en-US" dirty="0"/>
              <a:t>CT angiography is then performed with additional bolus of contrast</a:t>
            </a:r>
          </a:p>
          <a:p>
            <a:r>
              <a:rPr lang="en-US" dirty="0"/>
              <a:t>CT perfusion software analyzes data and generates color maps and outputs values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Usually a threshold HU below which the software does not include as an area of hypoperfusion to avoid counting prior infarcts/</a:t>
            </a:r>
            <a:r>
              <a:rPr lang="en-US" dirty="0" err="1">
                <a:solidFill>
                  <a:srgbClr val="FFFF00"/>
                </a:solidFill>
              </a:rPr>
              <a:t>encephalomalacia</a:t>
            </a:r>
            <a:r>
              <a:rPr lang="en-US" dirty="0">
                <a:solidFill>
                  <a:srgbClr val="FFFF00"/>
                </a:solidFill>
              </a:rPr>
              <a:t> in calculations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319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dictation template</a:t>
            </a:r>
          </a:p>
        </p:txBody>
      </p:sp>
      <p:pic>
        <p:nvPicPr>
          <p:cNvPr id="1026" name="Picture 2" descr="C:\Users\DR119270\Downloads\samp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05000"/>
            <a:ext cx="6124576" cy="390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480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values for reperfusion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May be in constant evolution and not strictly defined</a:t>
            </a:r>
          </a:p>
          <a:p>
            <a:pPr lvl="1"/>
            <a:r>
              <a:rPr lang="en-US" dirty="0"/>
              <a:t>Ischemic core volume &lt; 60-70 mL</a:t>
            </a:r>
          </a:p>
          <a:p>
            <a:pPr lvl="2"/>
            <a:r>
              <a:rPr lang="en-US" dirty="0"/>
              <a:t>May vary depending on location of infarct and patient age with desired aggressiveness</a:t>
            </a:r>
          </a:p>
          <a:p>
            <a:pPr lvl="1"/>
            <a:r>
              <a:rPr lang="en-US" dirty="0"/>
              <a:t>Mismatch ratio &gt; 1.8</a:t>
            </a:r>
          </a:p>
          <a:p>
            <a:pPr lvl="1"/>
            <a:r>
              <a:rPr lang="en-US" dirty="0"/>
              <a:t>Mismatch volume ≥ 15 mL</a:t>
            </a:r>
          </a:p>
        </p:txBody>
      </p:sp>
    </p:spTree>
    <p:extLst>
      <p:ext uri="{BB962C8B-B14F-4D97-AF65-F5344CB8AC3E}">
        <p14:creationId xmlns:p14="http://schemas.microsoft.com/office/powerpoint/2010/main" val="3158379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Pitfalls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r>
              <a:rPr lang="en-US" sz="1800" dirty="0"/>
              <a:t>Underprediction of final infarction by core</a:t>
            </a:r>
          </a:p>
          <a:p>
            <a:pPr marL="457200" lvl="1" indent="0">
              <a:buNone/>
            </a:pPr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</p:txBody>
      </p:sp>
      <p:pic>
        <p:nvPicPr>
          <p:cNvPr id="1026" name="Picture 2" descr="FIGURE 4: Examples where 27-hour infarct volume is larger than predicted infarct volume. (A) The baseline (BL) core is 14ml (pink); following complete reperfusion, the 27-hour infarct volume is 45ml (green outline) and demonstrates hemorrhagic transformation. (B) The baseline core is 10ml (pink); following complete reperfusion, the 27-hour infarct volume (green outline) is 47ml and has hemorrhagic transformation. (C) Example of the malignant profile. The baseline core is 24ml (pink) and the Tmax&gt;10-second volume (shown in red) is 177ml. Following 98% reperfusion, the 27- hour infarct volume (green outline) is 269ml. IC5 ischemic core; IV5 infarct volume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333" y="0"/>
            <a:ext cx="2095667" cy="6697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66800" y="1828800"/>
            <a:ext cx="56388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Examples where 27-hour infarct volume is larger than predicted infarct volume. </a:t>
            </a:r>
          </a:p>
          <a:p>
            <a:endParaRPr lang="en-US" sz="1400" b="1" dirty="0"/>
          </a:p>
          <a:p>
            <a:pPr marL="228600" indent="-228600">
              <a:buAutoNum type="alphaUcParenBoth"/>
            </a:pPr>
            <a:r>
              <a:rPr lang="en-US" sz="1400" b="1" dirty="0"/>
              <a:t>The baseline  core is 14ml (pink); following complete reperfusion, the 27-hour infarct volume is 45ml (green outline) and demonstrates hemorrhagic transformation. </a:t>
            </a:r>
          </a:p>
          <a:p>
            <a:pPr marL="228600" indent="-228600">
              <a:buAutoNum type="alphaUcParenBoth"/>
            </a:pPr>
            <a:endParaRPr lang="en-US" sz="1400" b="1" dirty="0"/>
          </a:p>
          <a:p>
            <a:pPr marL="228600" indent="-228600">
              <a:buAutoNum type="alphaUcParenBoth"/>
            </a:pPr>
            <a:r>
              <a:rPr lang="en-US" sz="1400" b="1" dirty="0"/>
              <a:t>The baseline core is 10ml (pink); following complete reperfusion, the 27-hour infarct volume (green outline) is 47ml and has hemorrhagic transformation. </a:t>
            </a:r>
          </a:p>
          <a:p>
            <a:pPr marL="228600" indent="-228600">
              <a:buAutoNum type="alphaUcParenBoth"/>
            </a:pPr>
            <a:endParaRPr lang="en-US" sz="1400" b="1" dirty="0"/>
          </a:p>
          <a:p>
            <a:pPr marL="228600" indent="-228600">
              <a:buAutoNum type="alphaUcParenBoth"/>
            </a:pPr>
            <a:r>
              <a:rPr lang="en-US" sz="1400" b="1" dirty="0"/>
              <a:t>Example of the malignant profile. The baseline core is 24ml (pink) and the </a:t>
            </a:r>
            <a:r>
              <a:rPr lang="en-US" sz="1400" b="1" dirty="0" err="1"/>
              <a:t>Tmax</a:t>
            </a:r>
            <a:r>
              <a:rPr lang="en-US" sz="1400" b="1" dirty="0"/>
              <a:t>&gt;10-second volume (shown in red) is 177ml. Following 98% reperfusion, the 27- hour infarct volume (green outline) is 269ml. IC ischemic core; IV infarct volume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1447800" y="6254727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Albers, Gregory W., et al. "Ischemic core and hypoperfusion volumes predict infarct size in SWIFT PRIME." </a:t>
            </a:r>
            <a:r>
              <a:rPr lang="en-US" sz="1200" i="1" dirty="0"/>
              <a:t>Annals of neurology</a:t>
            </a:r>
            <a:r>
              <a:rPr lang="en-US" sz="1200" dirty="0"/>
              <a:t> 79.1 (2016): 76-89.</a:t>
            </a:r>
          </a:p>
        </p:txBody>
      </p:sp>
    </p:spTree>
    <p:extLst>
      <p:ext uri="{BB962C8B-B14F-4D97-AF65-F5344CB8AC3E}">
        <p14:creationId xmlns:p14="http://schemas.microsoft.com/office/powerpoint/2010/main" val="3844294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Pitfalls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Core infarct may not show up if there is later recruitment of collateral vessels from ACA and PCA (“futile leptomeningeal perfusion”)</a:t>
            </a:r>
          </a:p>
          <a:p>
            <a:r>
              <a:rPr lang="en-US" sz="2400" dirty="0"/>
              <a:t>If imaging patients very early (within an hour) after stroke, the volume of core infarct may be substantially overcalled at a CBF &lt;30% threshold. Within an hour of stroke, a CBF &lt;20% threshold may be more appropriate (not used in current practice)</a:t>
            </a:r>
          </a:p>
          <a:p>
            <a:r>
              <a:rPr lang="en-US" sz="2400" dirty="0"/>
              <a:t>Understand that areas of brain with HU under a certain threshold (approaching CSF density) will not be counted as core infarct, assumed to represent </a:t>
            </a:r>
            <a:r>
              <a:rPr lang="en-US" sz="2400" dirty="0" err="1"/>
              <a:t>encephalomalacia</a:t>
            </a:r>
            <a:endParaRPr lang="en-US" sz="2400" dirty="0"/>
          </a:p>
          <a:p>
            <a:r>
              <a:rPr lang="en-US" sz="2400" dirty="0"/>
              <a:t>Software may only include lesions greater than 3 mL on mismatch maps so lacunar infarcts may not show up. They may be visible on the global color maps if provided.</a:t>
            </a:r>
            <a:endParaRPr lang="en-US" sz="1400" dirty="0"/>
          </a:p>
          <a:p>
            <a:pPr marL="457200" lvl="1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1828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4" b="54948"/>
          <a:stretch/>
        </p:blipFill>
        <p:spPr bwMode="auto">
          <a:xfrm>
            <a:off x="1727200" y="4371975"/>
            <a:ext cx="24638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027"/>
          <a:stretch/>
        </p:blipFill>
        <p:spPr bwMode="auto">
          <a:xfrm>
            <a:off x="4343400" y="4448175"/>
            <a:ext cx="2409825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58000" y="522479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Good AIF and VOF placement and curves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Pitfalls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r>
              <a:rPr lang="en-US" sz="1800" dirty="0"/>
              <a:t>AIF (arterial input function) and VOF (venous output function)</a:t>
            </a:r>
          </a:p>
          <a:p>
            <a:pPr lvl="1"/>
            <a:r>
              <a:rPr lang="en-US" sz="1800" dirty="0"/>
              <a:t>AIF often placed on A2 segment of anterior cerebral artery due to its course and easy visualization on multiple axial images. The MCA is often used as well.</a:t>
            </a:r>
          </a:p>
          <a:p>
            <a:pPr lvl="1"/>
            <a:r>
              <a:rPr lang="en-US" sz="1800" dirty="0"/>
              <a:t>VOF often placed on superior sagittal sinus</a:t>
            </a:r>
          </a:p>
          <a:p>
            <a:pPr lvl="1"/>
            <a:r>
              <a:rPr lang="en-US" sz="1800" dirty="0"/>
              <a:t>Inappropriate placement of either can give appearance of global perfusion abnormality or other abnormality</a:t>
            </a:r>
          </a:p>
          <a:p>
            <a:pPr lvl="1"/>
            <a:r>
              <a:rPr lang="en-US" sz="1800" dirty="0"/>
              <a:t>If images or numbers don’t look right, verify placement of AIF and VOF and look at time curves</a:t>
            </a:r>
          </a:p>
          <a:p>
            <a:pPr lvl="2"/>
            <a:r>
              <a:rPr lang="en-US" sz="1100" dirty="0"/>
              <a:t>Make sure there is good bolus and curves have sharp upstroke</a:t>
            </a:r>
          </a:p>
          <a:p>
            <a:pPr lvl="2"/>
            <a:r>
              <a:rPr lang="en-US" sz="1100" dirty="0"/>
              <a:t>If there are a lot of jagged lines in the curves, it is suggestive of </a:t>
            </a:r>
            <a:r>
              <a:rPr lang="en-US" sz="1100" dirty="0">
                <a:solidFill>
                  <a:srgbClr val="FF0000"/>
                </a:solidFill>
              </a:rPr>
              <a:t>movement</a:t>
            </a:r>
          </a:p>
          <a:p>
            <a:pPr lvl="1"/>
            <a:r>
              <a:rPr lang="en-US" sz="1800" dirty="0"/>
              <a:t>Make sure that there is no truncation of the curves (stopped scanning too early)</a:t>
            </a:r>
          </a:p>
          <a:p>
            <a:pPr marL="457200" lvl="1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08397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Case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67200" cy="4648200"/>
          </a:xfrm>
        </p:spPr>
        <p:txBody>
          <a:bodyPr>
            <a:normAutofit/>
          </a:bodyPr>
          <a:lstStyle/>
          <a:p>
            <a:r>
              <a:rPr lang="en-US" sz="2000" dirty="0"/>
              <a:t>CT perfusion shows area of hypoperfusion in right MCA territory with total volume of 123 ml, core of 20 mL, and penumbra of 103 mL</a:t>
            </a:r>
          </a:p>
          <a:p>
            <a:r>
              <a:rPr lang="en-US" sz="2000" dirty="0"/>
              <a:t>Patient underwent successful RICA angioplasty and R MCA </a:t>
            </a:r>
            <a:r>
              <a:rPr lang="en-US" sz="2000" dirty="0" err="1"/>
              <a:t>thrombectomy</a:t>
            </a:r>
            <a:endParaRPr lang="en-US" sz="2000" dirty="0"/>
          </a:p>
          <a:p>
            <a:r>
              <a:rPr lang="en-US" sz="2000" dirty="0" err="1"/>
              <a:t>Followup</a:t>
            </a:r>
            <a:r>
              <a:rPr lang="en-US" sz="2000" dirty="0"/>
              <a:t> DWI MRI closely matches initial area of core infarct seen on CT perfusion, with sparing of some of penumbra area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066800"/>
            <a:ext cx="4124182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291" y="4248150"/>
            <a:ext cx="22479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011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Case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67200" cy="4648200"/>
          </a:xfrm>
        </p:spPr>
        <p:txBody>
          <a:bodyPr>
            <a:normAutofit/>
          </a:bodyPr>
          <a:lstStyle/>
          <a:p>
            <a:r>
              <a:rPr lang="en-US" sz="2000" dirty="0"/>
              <a:t>CT perfusion shows area of hypoperfusion in right MCA territory with total volume of 190 mL, core volume of 74 mL, and penumbra of 116 mL</a:t>
            </a:r>
          </a:p>
          <a:p>
            <a:r>
              <a:rPr lang="en-US" sz="2000" dirty="0"/>
              <a:t>Patient underwent successful RICA and R MCA </a:t>
            </a:r>
            <a:r>
              <a:rPr lang="en-US" sz="2000" dirty="0" err="1"/>
              <a:t>thrombectomy</a:t>
            </a:r>
            <a:endParaRPr lang="en-US" sz="2000" dirty="0"/>
          </a:p>
          <a:p>
            <a:r>
              <a:rPr lang="en-US" sz="2000" dirty="0" err="1"/>
              <a:t>Followup</a:t>
            </a:r>
            <a:r>
              <a:rPr lang="en-US" sz="2000" dirty="0"/>
              <a:t> DWI MRI closely matches initial area of core infarct seen on CT perfusion, with sparing of much of penumbra area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161" y="1020762"/>
            <a:ext cx="4297839" cy="347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180" y="4562475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275" y="4533900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562475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6715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Case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4267200" cy="4648200"/>
          </a:xfrm>
        </p:spPr>
        <p:txBody>
          <a:bodyPr>
            <a:normAutofit/>
          </a:bodyPr>
          <a:lstStyle/>
          <a:p>
            <a:r>
              <a:rPr lang="en-US" sz="2000" dirty="0"/>
              <a:t>CT perfusion shows area of hypoperfusion in left MCA territory with total volume of 85 mL, core infarct of 15 mL, and penumbra of 70 mL</a:t>
            </a:r>
          </a:p>
          <a:p>
            <a:r>
              <a:rPr lang="en-US" sz="2000" dirty="0"/>
              <a:t>Attempted left MCA </a:t>
            </a:r>
            <a:r>
              <a:rPr lang="en-US" sz="2000" dirty="0" err="1"/>
              <a:t>thrombectomy</a:t>
            </a:r>
            <a:r>
              <a:rPr lang="en-US" sz="2000" dirty="0"/>
              <a:t> was unsuccessful</a:t>
            </a:r>
          </a:p>
          <a:p>
            <a:r>
              <a:rPr lang="en-US" sz="2000" dirty="0" err="1"/>
              <a:t>Followup</a:t>
            </a:r>
            <a:r>
              <a:rPr lang="en-US" sz="2000" dirty="0"/>
              <a:t> DWI MRI shows infarct closely resembles initial CT perfusion area of penumbra which has progressed to infarct </a:t>
            </a:r>
          </a:p>
        </p:txBody>
      </p:sp>
      <p:pic>
        <p:nvPicPr>
          <p:cNvPr id="10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880" y="842047"/>
            <a:ext cx="4647645" cy="3757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376320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599740"/>
            <a:ext cx="2029659" cy="2029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75182" y="4561641"/>
            <a:ext cx="2067758" cy="206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213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dirty="0">
                <a:solidFill>
                  <a:srgbClr val="00FF00"/>
                </a:solidFill>
              </a:rPr>
              <a:t>Total hypoperfused brain volume</a:t>
            </a:r>
          </a:p>
          <a:p>
            <a:pPr lvl="1"/>
            <a:r>
              <a:rPr lang="en-US" sz="1600" dirty="0"/>
              <a:t>Volume of brain with Tmax &gt; 6 sec</a:t>
            </a:r>
          </a:p>
          <a:p>
            <a:pPr lvl="1"/>
            <a:r>
              <a:rPr lang="en-US" sz="1600" dirty="0"/>
              <a:t>Equivalent to infarct core PLUS surrounding penumbra</a:t>
            </a:r>
          </a:p>
          <a:p>
            <a:r>
              <a:rPr lang="en-US" sz="1800" dirty="0">
                <a:solidFill>
                  <a:srgbClr val="FF33CC"/>
                </a:solidFill>
              </a:rPr>
              <a:t>Infarct core volume</a:t>
            </a:r>
          </a:p>
          <a:p>
            <a:pPr lvl="1"/>
            <a:r>
              <a:rPr lang="en-US" sz="1600" dirty="0"/>
              <a:t>Volume of brain demonstrating CBF &lt; 30%</a:t>
            </a:r>
          </a:p>
          <a:p>
            <a:pPr lvl="1"/>
            <a:r>
              <a:rPr lang="en-US" sz="1600" dirty="0"/>
              <a:t>Non-viable/non-</a:t>
            </a:r>
            <a:r>
              <a:rPr lang="en-US" sz="1600" dirty="0" err="1"/>
              <a:t>salveagable</a:t>
            </a:r>
            <a:r>
              <a:rPr lang="en-US" sz="1600" dirty="0"/>
              <a:t> brain</a:t>
            </a:r>
          </a:p>
          <a:p>
            <a:r>
              <a:rPr lang="en-US" sz="1800" dirty="0">
                <a:solidFill>
                  <a:srgbClr val="FF0000"/>
                </a:solidFill>
              </a:rPr>
              <a:t>Penumbra volume</a:t>
            </a:r>
          </a:p>
          <a:p>
            <a:pPr lvl="1"/>
            <a:r>
              <a:rPr lang="en-US" sz="1600" dirty="0">
                <a:solidFill>
                  <a:srgbClr val="00FF00"/>
                </a:solidFill>
              </a:rPr>
              <a:t>Total hypoperfusion volume </a:t>
            </a:r>
            <a:r>
              <a:rPr lang="en-US" sz="1600" dirty="0"/>
              <a:t>MINUS </a:t>
            </a:r>
            <a:r>
              <a:rPr lang="en-US" sz="1600" dirty="0">
                <a:solidFill>
                  <a:srgbClr val="FF33CC"/>
                </a:solidFill>
              </a:rPr>
              <a:t>core volume</a:t>
            </a:r>
          </a:p>
          <a:p>
            <a:pPr lvl="1"/>
            <a:r>
              <a:rPr lang="en-US" sz="1600" dirty="0"/>
              <a:t>Equals </a:t>
            </a:r>
            <a:r>
              <a:rPr lang="en-US" sz="1600" dirty="0">
                <a:solidFill>
                  <a:srgbClr val="FF0000"/>
                </a:solidFill>
              </a:rPr>
              <a:t>mismatch volume</a:t>
            </a:r>
          </a:p>
          <a:p>
            <a:pPr lvl="1"/>
            <a:r>
              <a:rPr lang="en-US" sz="1600" dirty="0"/>
              <a:t>Potentially salveagable brain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0" r="-870" b="60264"/>
          <a:stretch/>
        </p:blipFill>
        <p:spPr bwMode="auto">
          <a:xfrm>
            <a:off x="1419225" y="4772025"/>
            <a:ext cx="6124575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95712" y="6410325"/>
            <a:ext cx="1371600" cy="1524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59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1150</TotalTime>
  <Words>1223</Words>
  <Application>Microsoft Office PowerPoint</Application>
  <PresentationFormat>On-screen Show (4:3)</PresentationFormat>
  <Paragraphs>110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CT Perfusion Basics</vt:lpstr>
      <vt:lpstr>Basic terms to know in stroke</vt:lpstr>
      <vt:lpstr>Basic terms to know in stroke</vt:lpstr>
      <vt:lpstr>Basic terms to know in stroke</vt:lpstr>
      <vt:lpstr>What it looks like (RAPID software, update with Viz AI when have examples)</vt:lpstr>
      <vt:lpstr>Questions to answer by CT</vt:lpstr>
      <vt:lpstr>Performance of CT Perfusion</vt:lpstr>
      <vt:lpstr>Sample dictation template</vt:lpstr>
      <vt:lpstr>Target values for reperfusion</vt:lpstr>
      <vt:lpstr>Pitfalls</vt:lpstr>
      <vt:lpstr>Pitfalls</vt:lpstr>
      <vt:lpstr>Pitfalls</vt:lpstr>
      <vt:lpstr>Case 1</vt:lpstr>
      <vt:lpstr>Case 2</vt:lpstr>
      <vt:lpstr>Case 3</vt:lpstr>
      <vt:lpstr>Summary</vt:lpstr>
    </vt:vector>
  </TitlesOfParts>
  <Company>Kettering Health Network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CT Perfusion Basics</dc:title>
  <dc:creator>Wannemacher, Daniel (MD)</dc:creator>
  <cp:lastModifiedBy>Shawn Reinhart</cp:lastModifiedBy>
  <cp:revision>36</cp:revision>
  <dcterms:created xsi:type="dcterms:W3CDTF">2019-01-22T13:20:14Z</dcterms:created>
  <dcterms:modified xsi:type="dcterms:W3CDTF">2019-08-06T00:30:48Z</dcterms:modified>
</cp:coreProperties>
</file>